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19688" r:id="rId5"/>
    <p:sldId id="19718" r:id="rId6"/>
    <p:sldId id="19719" r:id="rId7"/>
    <p:sldId id="19720" r:id="rId8"/>
    <p:sldId id="16021" r:id="rId9"/>
    <p:sldId id="18766" r:id="rId10"/>
    <p:sldId id="19722" r:id="rId11"/>
    <p:sldId id="19723" r:id="rId12"/>
    <p:sldId id="19724" r:id="rId13"/>
    <p:sldId id="19726" r:id="rId14"/>
    <p:sldId id="19727" r:id="rId15"/>
    <p:sldId id="19725" r:id="rId16"/>
    <p:sldId id="19728" r:id="rId17"/>
    <p:sldId id="19729" r:id="rId18"/>
    <p:sldId id="19730" r:id="rId19"/>
    <p:sldId id="19721" r:id="rId20"/>
    <p:sldId id="14411" r:id="rId21"/>
    <p:sldId id="1441" r:id="rId22"/>
    <p:sldId id="19701" r:id="rId23"/>
    <p:sldId id="19703" r:id="rId24"/>
    <p:sldId id="19672" r:id="rId25"/>
    <p:sldId id="19673" r:id="rId26"/>
    <p:sldId id="19717" r:id="rId27"/>
    <p:sldId id="19649" r:id="rId28"/>
    <p:sldId id="15726" r:id="rId29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4822DE6-7560-41C3-899E-06E157FB9000}">
          <p14:sldIdLst>
            <p14:sldId id="257"/>
            <p14:sldId id="258"/>
            <p14:sldId id="259"/>
            <p14:sldId id="19688"/>
            <p14:sldId id="19718"/>
            <p14:sldId id="19719"/>
            <p14:sldId id="19720"/>
            <p14:sldId id="16021"/>
            <p14:sldId id="18766"/>
            <p14:sldId id="19722"/>
            <p14:sldId id="19723"/>
            <p14:sldId id="19724"/>
            <p14:sldId id="19726"/>
            <p14:sldId id="19727"/>
            <p14:sldId id="19725"/>
            <p14:sldId id="19728"/>
            <p14:sldId id="19729"/>
            <p14:sldId id="19730"/>
            <p14:sldId id="19721"/>
            <p14:sldId id="14411"/>
            <p14:sldId id="1441"/>
            <p14:sldId id="19701"/>
            <p14:sldId id="19703"/>
            <p14:sldId id="19672"/>
            <p14:sldId id="19673"/>
            <p14:sldId id="19717"/>
            <p14:sldId id="19649"/>
            <p14:sldId id="157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8FAADC"/>
    <a:srgbClr val="CCFF66"/>
    <a:srgbClr val="660033"/>
    <a:srgbClr val="CCFFCC"/>
    <a:srgbClr val="99CC00"/>
    <a:srgbClr val="000000"/>
    <a:srgbClr val="4472C4"/>
    <a:srgbClr val="9DC3E6"/>
    <a:srgbClr val="364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5E459-A831-457C-8DFC-97FFDCE3BF4F}" v="58" dt="2025-07-05T14:55:54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5026" autoAdjust="0"/>
  </p:normalViewPr>
  <p:slideViewPr>
    <p:cSldViewPr snapToGrid="0">
      <p:cViewPr varScale="1">
        <p:scale>
          <a:sx n="75" d="100"/>
          <a:sy n="75" d="100"/>
        </p:scale>
        <p:origin x="893" y="53"/>
      </p:cViewPr>
      <p:guideLst/>
    </p:cSldViewPr>
  </p:slideViewPr>
  <p:outlineViewPr>
    <p:cViewPr>
      <p:scale>
        <a:sx n="33" d="100"/>
        <a:sy n="33" d="100"/>
      </p:scale>
      <p:origin x="0" y="-76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77BBF-D762-4F70-AA5F-9B6A63DE4156}" type="datetimeFigureOut">
              <a:rPr lang="zh-HK" altLang="en-US" smtClean="0"/>
              <a:t>10/1/2026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69D5-DD3E-46D5-9257-A85D6F40245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49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:a16="http://schemas.microsoft.com/office/drawing/2014/main" id="{1F896FC2-6CF6-42A9-8024-1F49A7AE8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>
            <a:extLst>
              <a:ext uri="{FF2B5EF4-FFF2-40B4-BE49-F238E27FC236}">
                <a16:creationId xmlns:a16="http://schemas.microsoft.com/office/drawing/2014/main" id="{6945394F-BA95-47A1-86E0-D9F6E6B0C5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id="{0A599BC0-CA74-4646-A50C-6216CC5DF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E60FF-9198-4A21-B453-734B1101519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30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:a16="http://schemas.microsoft.com/office/drawing/2014/main" id="{1F896FC2-6CF6-42A9-8024-1F49A7AE8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>
            <a:extLst>
              <a:ext uri="{FF2B5EF4-FFF2-40B4-BE49-F238E27FC236}">
                <a16:creationId xmlns:a16="http://schemas.microsoft.com/office/drawing/2014/main" id="{6945394F-BA95-47A1-86E0-D9F6E6B0C5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id="{0A599BC0-CA74-4646-A50C-6216CC5DF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E60FF-9198-4A21-B453-734B1101519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:a16="http://schemas.microsoft.com/office/drawing/2014/main" id="{1F896FC2-6CF6-42A9-8024-1F49A7AE8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>
            <a:extLst>
              <a:ext uri="{FF2B5EF4-FFF2-40B4-BE49-F238E27FC236}">
                <a16:creationId xmlns:a16="http://schemas.microsoft.com/office/drawing/2014/main" id="{6945394F-BA95-47A1-86E0-D9F6E6B0C5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id="{0A599BC0-CA74-4646-A50C-6216CC5DF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E60FF-9198-4A21-B453-734B1101519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75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:a16="http://schemas.microsoft.com/office/drawing/2014/main" id="{1F896FC2-6CF6-42A9-8024-1F49A7AE8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>
            <a:extLst>
              <a:ext uri="{FF2B5EF4-FFF2-40B4-BE49-F238E27FC236}">
                <a16:creationId xmlns:a16="http://schemas.microsoft.com/office/drawing/2014/main" id="{6945394F-BA95-47A1-86E0-D9F6E6B0C5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id="{0A599BC0-CA74-4646-A50C-6216CC5DF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E60FF-9198-4A21-B453-734B1101519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15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:a16="http://schemas.microsoft.com/office/drawing/2014/main" id="{1F896FC2-6CF6-42A9-8024-1F49A7AE8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>
            <a:extLst>
              <a:ext uri="{FF2B5EF4-FFF2-40B4-BE49-F238E27FC236}">
                <a16:creationId xmlns:a16="http://schemas.microsoft.com/office/drawing/2014/main" id="{6945394F-BA95-47A1-86E0-D9F6E6B0C5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id="{0A599BC0-CA74-4646-A50C-6216CC5DF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E60FF-9198-4A21-B453-734B1101519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98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269D5-DD3E-46D5-9257-A85D6F402459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560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4D9AB3-2237-60C3-4B49-5A8193AB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F6F834-EC41-0561-0088-A71BF8475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BC3B90-9B21-257E-A339-19D35888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10/1/2026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8BFB77-BC5B-4A2A-33A7-45DFC108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8579ED-6972-F893-54C4-423C99BA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93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849B6-35DC-EFFC-D322-E641959EB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381F060-7A57-EDB6-9465-99BDF616B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4C2A88-232D-8FD3-4579-2BA3B41A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10/1/2026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59102D-4BDA-CA52-33E5-EF986B7E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71B7E5-E36B-857E-3CAA-638B2FD3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004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6542641-1E4F-1F82-5685-5732368A8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61272FC-D98C-73F3-A289-197CE38F1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1FDEBA-11DD-F800-7022-83855C2D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10/1/2026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F648D3-249A-C06F-D8A1-A2AB4C33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6BE89C-7947-DEDE-0634-3B6EA41A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645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EB052E-DC89-3AB8-9155-D321E65E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C3FFDE-0E8C-A33B-953F-C170C2EA2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ADC8A3-B3C1-9A76-767A-A9F7C4C6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10/1/2026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6B086E-1544-7BB7-1CEE-F435AA0A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E33492-AA06-6EEA-13A5-0B57AAC5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414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546757-121A-B580-6F11-1CCDB878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902903-5E47-D295-E9E9-588057620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4AAFBD-7151-171F-396E-8C33759B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10/1/2026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D199EB-8593-7929-1A7B-0BD98344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F32AA9-E719-8F14-3CE8-C5B6EEE8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992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683A61-6420-FF50-170F-E1B31750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09C088-53D0-5750-A188-CC8FEB75E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1228FAF-1D63-D618-AE96-D84521606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42CCF65-D28F-29CB-7A5E-43346FBA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10/1/2026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0A0E17-7467-B9B5-7F14-381806CC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D4F99B-96D5-14BC-97E1-90EBAADF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183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D5F1E6-B4D8-3B79-85CC-197BC37E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176841-AECF-9696-DEED-D15F95E5F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62CD59B-2A7D-C28B-DF6B-8B4E34647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C0FA09-29C9-0620-B3F3-AF533BC3D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84358C6-82B0-78B6-E39D-96C80056C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DEBE8AC-8F86-F017-5224-B9F4B30D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10/1/2026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C814143-22C6-A5B8-76A1-F7ADEBC4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25C9662-FD4C-A20A-045C-51701AE6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038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E8680-0CF7-6F1B-2E09-19E0AB3E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A5ACEA0-A1A6-F25F-0AD1-9CE5F984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10/1/2026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5D26C02-6313-7F14-DB3A-5C14FACC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BC65FAF-CE50-29A6-5735-74CCCD2A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456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508A0A8-4D80-87FA-8483-E6BC06FE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10/1/2026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982B2C-7BD1-3108-58BC-FAAB4624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38B2C3A-FAC1-63B4-57BA-5BF0C0DE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790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11EA06-04A2-43FA-8085-278AA580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A35D3A-9750-9A14-CD35-FFAD83A2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81957D4-A668-C396-2061-94A188385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D61D848-423C-922A-148E-625C5860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10/1/2026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0FB7F4-6CD9-3521-BD8F-F510AA1BF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01015FA-93E9-752B-7392-AEC8C202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462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B6A0F-9604-BF31-C360-7A29E86F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53164DE-EF3D-77F1-CCCD-329198501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FBD8F26-DC65-3749-60B5-F2045457D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BB762DB-9408-093B-90BD-0787E6C6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7927-A755-4FEC-9517-186D2BF74CEC}" type="datetimeFigureOut">
              <a:rPr lang="zh-HK" altLang="en-US" smtClean="0"/>
              <a:t>10/1/2026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9C30F8-5052-FEF8-7231-27867E67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A09B3C-D1EB-6F79-6D7C-E486F44C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30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874E0B5-F8D4-0B39-FCF6-3D42748E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952632-753D-46B5-2A2D-BC30ACDC3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D6A9B6-A377-0194-775C-945B04BDB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17927-A755-4FEC-9517-186D2BF74CEC}" type="datetimeFigureOut">
              <a:rPr lang="zh-HK" altLang="en-US" smtClean="0"/>
              <a:t>10/1/2026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B17A6C-4D47-2C3C-538E-11D2010B1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2C8504-E390-3B0F-2998-D73C1BAFF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1E2BD-AAD1-4C87-A431-EDF92F7915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028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D89A8C-C3CB-960E-49C7-A27D86E22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C1453E-32C4-4C22-9A53-D4B3DCC4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AF3D186-1401-743F-C8BC-67213EE17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4C0C181-575E-5E64-DF6A-CD6FFA83FF08}"/>
              </a:ext>
            </a:extLst>
          </p:cNvPr>
          <p:cNvSpPr/>
          <p:nvPr/>
        </p:nvSpPr>
        <p:spPr>
          <a:xfrm>
            <a:off x="6253843" y="434029"/>
            <a:ext cx="5704477" cy="2513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1219170">
              <a:spcAft>
                <a:spcPts val="800"/>
              </a:spcAft>
              <a:defRPr/>
            </a:pPr>
            <a:r>
              <a:rPr lang="zh-TW" altLang="en-US" sz="5333" b="1" spc="667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洪水橋靈糧堂</a:t>
            </a:r>
            <a:endParaRPr lang="en-US" altLang="zh-TW" sz="5333" b="1" spc="667" dirty="0">
              <a:ln w="12700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ctr" defTabSz="1219170">
              <a:spcAft>
                <a:spcPts val="800"/>
              </a:spcAft>
              <a:defRPr/>
            </a:pPr>
            <a:r>
              <a:rPr lang="zh-TW" altLang="en-US" sz="5333" b="1" spc="667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主日崇拜</a:t>
            </a:r>
            <a:endParaRPr lang="en-US" altLang="zh-TW" sz="5333" b="1" spc="667" dirty="0">
              <a:ln w="12700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ctr" defTabSz="1219170">
              <a:spcAft>
                <a:spcPts val="800"/>
              </a:spcAft>
              <a:defRPr/>
            </a:pPr>
            <a:r>
              <a:rPr lang="en-US" altLang="zh-TW" sz="3733" b="1" spc="67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2026</a:t>
            </a:r>
            <a:r>
              <a:rPr lang="zh-TW" altLang="en-US" sz="3733" b="1" spc="67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年</a:t>
            </a:r>
            <a:r>
              <a:rPr lang="en-US" altLang="zh-TW" sz="3733" b="1" spc="67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3733" b="1" spc="67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月</a:t>
            </a:r>
            <a:r>
              <a:rPr lang="en-US" altLang="zh-TW" sz="3733" b="1" spc="67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18</a:t>
            </a:r>
            <a:r>
              <a:rPr lang="zh-TW" altLang="en-US" sz="3733" b="1" spc="67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日</a:t>
            </a:r>
            <a:endParaRPr lang="en-US" altLang="zh-TW" sz="3733" b="1" spc="67" dirty="0">
              <a:ln w="12700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DCB315A-CBDF-7261-FF3C-5BB101820500}"/>
              </a:ext>
            </a:extLst>
          </p:cNvPr>
          <p:cNvSpPr/>
          <p:nvPr/>
        </p:nvSpPr>
        <p:spPr>
          <a:xfrm>
            <a:off x="325120" y="4389120"/>
            <a:ext cx="5476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榜書體W8" panose="03000809000000000000" pitchFamily="65" charset="-120"/>
                <a:ea typeface="華康榜書體W8" panose="03000809000000000000" pitchFamily="65" charset="-120"/>
              </a:rPr>
              <a:t>感恩同行五十載</a:t>
            </a:r>
            <a:endParaRPr lang="en-US" altLang="zh-TW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  <a:p>
            <a:pPr algn="ctr"/>
            <a:r>
              <a:rPr lang="zh-TW" alt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榜書體W8" panose="03000809000000000000" pitchFamily="65" charset="-120"/>
                <a:ea typeface="華康榜書體W8" panose="03000809000000000000" pitchFamily="65" charset="-120"/>
              </a:rPr>
              <a:t>廣傳福音在社區</a:t>
            </a:r>
            <a:endParaRPr lang="zh-TW" altLang="en-U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07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中學生頌讚(修訂版)-中華基督教會中學用- 香港書城網上書店Hong Kong Book City">
            <a:extLst>
              <a:ext uri="{FF2B5EF4-FFF2-40B4-BE49-F238E27FC236}">
                <a16:creationId xmlns:a16="http://schemas.microsoft.com/office/drawing/2014/main" id="{9885FB99-BCBA-E214-613E-26B9E3A91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6"/>
          <a:stretch>
            <a:fillRect/>
          </a:stretch>
        </p:blipFill>
        <p:spPr bwMode="auto">
          <a:xfrm>
            <a:off x="0" y="-9997"/>
            <a:ext cx="12192000" cy="68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04FA331-F525-97BB-1291-E1CC65C1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41" y="1921397"/>
            <a:ext cx="9653286" cy="1852734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latin typeface="方正準圓" panose="02000000000000000000" pitchFamily="2" charset="-120"/>
                <a:ea typeface="方正準圓" panose="02000000000000000000" pitchFamily="2" charset="-120"/>
              </a:rPr>
              <a:t>世頌</a:t>
            </a:r>
            <a:r>
              <a:rPr lang="en-US" altLang="zh-TW" sz="6600" dirty="0">
                <a:latin typeface="方正準圓" panose="02000000000000000000" pitchFamily="2" charset="-120"/>
                <a:ea typeface="方正準圓" panose="02000000000000000000" pitchFamily="2" charset="-120"/>
              </a:rPr>
              <a:t>396  </a:t>
            </a:r>
            <a:r>
              <a:rPr lang="zh-TW" altLang="en-US" sz="6600" dirty="0">
                <a:latin typeface="方正準圓" panose="02000000000000000000" pitchFamily="2" charset="-120"/>
                <a:ea typeface="方正準圓" panose="02000000000000000000" pitchFamily="2" charset="-120"/>
              </a:rPr>
              <a:t>當樂意事奉主</a:t>
            </a:r>
            <a:endParaRPr lang="zh-HK" altLang="en-US" sz="66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91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中學生頌讚(修訂版)-中華基督教會中學用- 香港書城網上書店Hong Kong Book City">
            <a:extLst>
              <a:ext uri="{FF2B5EF4-FFF2-40B4-BE49-F238E27FC236}">
                <a16:creationId xmlns:a16="http://schemas.microsoft.com/office/drawing/2014/main" id="{9885FB99-BCBA-E214-613E-26B9E3A91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6"/>
          <a:stretch>
            <a:fillRect/>
          </a:stretch>
        </p:blipFill>
        <p:spPr bwMode="auto">
          <a:xfrm>
            <a:off x="0" y="-9997"/>
            <a:ext cx="12192000" cy="68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0E98264F-669A-4BEA-E045-4342BE09E9BA}"/>
              </a:ext>
            </a:extLst>
          </p:cNvPr>
          <p:cNvSpPr txBox="1"/>
          <p:nvPr/>
        </p:nvSpPr>
        <p:spPr>
          <a:xfrm>
            <a:off x="817944" y="821288"/>
            <a:ext cx="10195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5838" indent="-985838">
              <a:buAutoNum type="arabicPlain"/>
            </a:pP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當樂意事奉主 方向和作工</a:t>
            </a:r>
            <a:b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</a:b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來到恩主台前 用詩歌頌主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向着造物主宰 將新願獻呈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生命最崇高是服務忠誠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985838" indent="-985838"/>
            <a:r>
              <a:rPr lang="en-US" altLang="zh-HK" sz="6000" dirty="0"/>
              <a:t>	</a:t>
            </a: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3105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中學生頌讚(修訂版)-中華基督教會中學用- 香港書城網上書店Hong Kong Book City">
            <a:extLst>
              <a:ext uri="{FF2B5EF4-FFF2-40B4-BE49-F238E27FC236}">
                <a16:creationId xmlns:a16="http://schemas.microsoft.com/office/drawing/2014/main" id="{9885FB99-BCBA-E214-613E-26B9E3A91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6"/>
          <a:stretch>
            <a:fillRect/>
          </a:stretch>
        </p:blipFill>
        <p:spPr bwMode="auto">
          <a:xfrm>
            <a:off x="0" y="-9997"/>
            <a:ext cx="12192000" cy="68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0E98264F-669A-4BEA-E045-4342BE09E9BA}"/>
              </a:ext>
            </a:extLst>
          </p:cNvPr>
          <p:cNvSpPr txBox="1"/>
          <p:nvPr/>
        </p:nvSpPr>
        <p:spPr>
          <a:xfrm>
            <a:off x="817944" y="821288"/>
            <a:ext cx="10713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6075" indent="-1616075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副：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樂意事奉主 歌唱進祂的院</a:t>
            </a:r>
            <a:b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</a:b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向造物主宰 虔誠奉詩篇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1616075" indent="-1616075"/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大哉主恩典 祂名稱為奇妙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1616075" indent="-1616075"/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樂意事奉主 傳主愛豐饒</a:t>
            </a:r>
            <a:r>
              <a:rPr lang="en-US" altLang="zh-HK" sz="6000" dirty="0"/>
              <a:t>	</a:t>
            </a: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3813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5C9D7-19DC-2542-4CD2-3D447BB2C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中學生頌讚(修訂版)-中華基督教會中學用- 香港書城網上書店Hong Kong Book City">
            <a:extLst>
              <a:ext uri="{FF2B5EF4-FFF2-40B4-BE49-F238E27FC236}">
                <a16:creationId xmlns:a16="http://schemas.microsoft.com/office/drawing/2014/main" id="{22F67B3B-09F4-3846-8CBB-0FE964590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6"/>
          <a:stretch>
            <a:fillRect/>
          </a:stretch>
        </p:blipFill>
        <p:spPr bwMode="auto">
          <a:xfrm>
            <a:off x="0" y="-9997"/>
            <a:ext cx="12192000" cy="68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060A78C-B869-0CD7-D8DC-56ABEB68C5F4}"/>
              </a:ext>
            </a:extLst>
          </p:cNvPr>
          <p:cNvSpPr txBox="1"/>
          <p:nvPr/>
        </p:nvSpPr>
        <p:spPr>
          <a:xfrm>
            <a:off x="817944" y="821288"/>
            <a:ext cx="10195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當樂意事奉主 一切存感恩</a:t>
            </a:r>
            <a:b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</a:b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因祂温柔仁愛 笑容更可親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r>
              <a:rPr lang="en-US" altLang="zh-HK" sz="6000" dirty="0"/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真理恆久長存 永遠不變更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我要樂意事主 頌祂聖名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endParaRPr lang="zh-HK" altLang="en-US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602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1F3C3-F86E-CCAD-B712-D6FB7D06F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中學生頌讚(修訂版)-中華基督教會中學用- 香港書城網上書店Hong Kong Book City">
            <a:extLst>
              <a:ext uri="{FF2B5EF4-FFF2-40B4-BE49-F238E27FC236}">
                <a16:creationId xmlns:a16="http://schemas.microsoft.com/office/drawing/2014/main" id="{1EDEBC94-C1BD-3F4D-9580-2462868B0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6"/>
          <a:stretch>
            <a:fillRect/>
          </a:stretch>
        </p:blipFill>
        <p:spPr bwMode="auto">
          <a:xfrm>
            <a:off x="0" y="-9997"/>
            <a:ext cx="12192000" cy="68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B2E07EF-A67F-49DF-B264-77C788615633}"/>
              </a:ext>
            </a:extLst>
          </p:cNvPr>
          <p:cNvSpPr txBox="1"/>
          <p:nvPr/>
        </p:nvSpPr>
        <p:spPr>
          <a:xfrm>
            <a:off x="817944" y="821288"/>
            <a:ext cx="10713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6075" indent="-1616075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副：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樂意事奉主 歌唱進祂的院</a:t>
            </a:r>
            <a:b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</a:b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向造物主宰 虔誠奉詩篇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1616075" indent="-1616075"/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大哉主恩典 祂名稱為奇妙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1616075" indent="-1616075"/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樂意事奉主 傳主愛豐饒</a:t>
            </a:r>
            <a:r>
              <a:rPr lang="en-US" altLang="zh-HK" sz="6000" dirty="0"/>
              <a:t>	</a:t>
            </a: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752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8BC2B-261D-5979-A949-1D51CDE72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中學生頌讚(修訂版)-中華基督教會中學用- 香港書城網上書店Hong Kong Book City">
            <a:extLst>
              <a:ext uri="{FF2B5EF4-FFF2-40B4-BE49-F238E27FC236}">
                <a16:creationId xmlns:a16="http://schemas.microsoft.com/office/drawing/2014/main" id="{A415D07B-B4E9-3C5F-2876-2C4922043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6"/>
          <a:stretch>
            <a:fillRect/>
          </a:stretch>
        </p:blipFill>
        <p:spPr bwMode="auto">
          <a:xfrm>
            <a:off x="0" y="-9997"/>
            <a:ext cx="12192000" cy="68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8DE46A9-23A6-754A-BAF4-3EC504ABD642}"/>
              </a:ext>
            </a:extLst>
          </p:cNvPr>
          <p:cNvSpPr txBox="1"/>
          <p:nvPr/>
        </p:nvSpPr>
        <p:spPr>
          <a:xfrm>
            <a:off x="817944" y="821288"/>
            <a:ext cx="10195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3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當樂意事奉主 乃生命主題</a:t>
            </a:r>
            <a:b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</a:b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在主崇高愛中 眾步伐整齊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常常留心傾聽 主微小慈聲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甜美寶貴囑咐 作我決定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985838" indent="-985838"/>
            <a:r>
              <a:rPr lang="en-US" altLang="zh-HK" sz="6000" dirty="0"/>
              <a:t>	</a:t>
            </a: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8524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7C96D-0E55-CE25-90AB-EFC4728DD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中學生頌讚(修訂版)-中華基督教會中學用- 香港書城網上書店Hong Kong Book City">
            <a:extLst>
              <a:ext uri="{FF2B5EF4-FFF2-40B4-BE49-F238E27FC236}">
                <a16:creationId xmlns:a16="http://schemas.microsoft.com/office/drawing/2014/main" id="{69F547A7-9757-2A48-0870-84FF6022B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6"/>
          <a:stretch>
            <a:fillRect/>
          </a:stretch>
        </p:blipFill>
        <p:spPr bwMode="auto">
          <a:xfrm>
            <a:off x="0" y="-9997"/>
            <a:ext cx="12192000" cy="68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FEE51DD-3FFC-9BEA-4B1E-C3A165AC3121}"/>
              </a:ext>
            </a:extLst>
          </p:cNvPr>
          <p:cNvSpPr txBox="1"/>
          <p:nvPr/>
        </p:nvSpPr>
        <p:spPr>
          <a:xfrm>
            <a:off x="817944" y="821288"/>
            <a:ext cx="10713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6075" indent="-1616075"/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副：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樂意事奉主 歌唱進祂的院</a:t>
            </a:r>
            <a:b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</a:b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向造物主宰 虔誠奉詩篇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1616075" indent="-1616075"/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大哉主恩典 祂名稱為奇妙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1616075" indent="-1616075"/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樂意事奉主 傳主愛豐饒</a:t>
            </a:r>
            <a:r>
              <a:rPr lang="en-US" altLang="zh-HK" sz="6000" dirty="0"/>
              <a:t>	</a:t>
            </a: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547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34DA18-733F-490D-4BE5-7A752447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8" name="圖片 7" descr="一張含有 天空, 戶外, 雲 的圖片&#10;&#10;AI 產生的內容可能不正確。">
            <a:extLst>
              <a:ext uri="{FF2B5EF4-FFF2-40B4-BE49-F238E27FC236}">
                <a16:creationId xmlns:a16="http://schemas.microsoft.com/office/drawing/2014/main" id="{443C6136-E9DA-C7A0-C003-62AC18B49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FF2C5C7-C211-8704-8816-AC47EDBCF150}"/>
              </a:ext>
            </a:extLst>
          </p:cNvPr>
          <p:cNvSpPr txBox="1"/>
          <p:nvPr/>
        </p:nvSpPr>
        <p:spPr>
          <a:xfrm>
            <a:off x="380997" y="145574"/>
            <a:ext cx="11079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zh-TW" altLang="en-US" sz="6000" b="1" u="sng" dirty="0">
                <a:solidFill>
                  <a:srgbClr val="FF0000"/>
                </a:solidFill>
                <a:effectLst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下週崇拜預告</a:t>
            </a:r>
            <a:endParaRPr lang="en-US" altLang="zh-TW" sz="6000" b="1" u="sng" dirty="0">
              <a:solidFill>
                <a:srgbClr val="FF0000"/>
              </a:solidFill>
              <a:effectLst/>
              <a:latin typeface="方正準圓" panose="02000000000000000000" pitchFamily="2" charset="-120"/>
              <a:ea typeface="方正準圓" panose="02000000000000000000" pitchFamily="2" charset="-120"/>
              <a:cs typeface="新細明體" panose="02020500000000000000" pitchFamily="18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2ADD726-17BD-E367-D71A-FA32EEF10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698433"/>
              </p:ext>
            </p:extLst>
          </p:nvPr>
        </p:nvGraphicFramePr>
        <p:xfrm>
          <a:off x="380997" y="1201664"/>
          <a:ext cx="11262529" cy="4718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330">
                  <a:extLst>
                    <a:ext uri="{9D8B030D-6E8A-4147-A177-3AD203B41FA5}">
                      <a16:colId xmlns:a16="http://schemas.microsoft.com/office/drawing/2014/main" val="852755925"/>
                    </a:ext>
                  </a:extLst>
                </a:gridCol>
                <a:gridCol w="776134">
                  <a:extLst>
                    <a:ext uri="{9D8B030D-6E8A-4147-A177-3AD203B41FA5}">
                      <a16:colId xmlns:a16="http://schemas.microsoft.com/office/drawing/2014/main" val="4065865635"/>
                    </a:ext>
                  </a:extLst>
                </a:gridCol>
                <a:gridCol w="7465065">
                  <a:extLst>
                    <a:ext uri="{9D8B030D-6E8A-4147-A177-3AD203B41FA5}">
                      <a16:colId xmlns:a16="http://schemas.microsoft.com/office/drawing/2014/main" val="41683273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dist">
                        <a:lnSpc>
                          <a:spcPts val="50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講員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邱標友博士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57421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主席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歐陽美珠姊妹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80316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領詩</a:t>
                      </a:r>
                      <a:r>
                        <a:rPr lang="en-US" altLang="zh-TW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/</a:t>
                      </a: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司琴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黃敬安理事</a:t>
                      </a:r>
                      <a:r>
                        <a:rPr lang="en-US" altLang="zh-TW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/</a:t>
                      </a:r>
                      <a:r>
                        <a:rPr lang="zh-TW" altLang="en-US" sz="48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冼笑姬姊妹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37387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崇拜司琴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梁迪嘉姊妹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35055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直播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何柏暉弟兄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89608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音響</a:t>
                      </a:r>
                      <a:r>
                        <a:rPr lang="en-US" altLang="zh-TW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/</a:t>
                      </a: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冷氣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梁炳成弟兄、任佩珊姊妹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68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8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34DA18-733F-490D-4BE5-7A752447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8" name="圖片 7" descr="一張含有 天空, 戶外, 雲 的圖片&#10;&#10;AI 產生的內容可能不正確。">
            <a:extLst>
              <a:ext uri="{FF2B5EF4-FFF2-40B4-BE49-F238E27FC236}">
                <a16:creationId xmlns:a16="http://schemas.microsoft.com/office/drawing/2014/main" id="{443C6136-E9DA-C7A0-C003-62AC18B49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FF2C5C7-C211-8704-8816-AC47EDBCF150}"/>
              </a:ext>
            </a:extLst>
          </p:cNvPr>
          <p:cNvSpPr txBox="1"/>
          <p:nvPr/>
        </p:nvSpPr>
        <p:spPr>
          <a:xfrm>
            <a:off x="380997" y="145574"/>
            <a:ext cx="11079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zh-TW" altLang="en-US" sz="6000" b="1" u="sng" dirty="0">
                <a:solidFill>
                  <a:srgbClr val="FF0000"/>
                </a:solidFill>
                <a:effectLst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下週崇拜預告</a:t>
            </a:r>
            <a:endParaRPr lang="en-US" altLang="zh-TW" sz="6000" b="1" u="sng" dirty="0">
              <a:solidFill>
                <a:srgbClr val="FF0000"/>
              </a:solidFill>
              <a:effectLst/>
              <a:latin typeface="方正準圓" panose="02000000000000000000" pitchFamily="2" charset="-120"/>
              <a:ea typeface="方正準圓" panose="02000000000000000000" pitchFamily="2" charset="-120"/>
              <a:cs typeface="新細明體" panose="02020500000000000000" pitchFamily="18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2ADD726-17BD-E367-D71A-FA32EEF10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152727"/>
              </p:ext>
            </p:extLst>
          </p:nvPr>
        </p:nvGraphicFramePr>
        <p:xfrm>
          <a:off x="380998" y="1161237"/>
          <a:ext cx="11321008" cy="5345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7018">
                  <a:extLst>
                    <a:ext uri="{9D8B030D-6E8A-4147-A177-3AD203B41FA5}">
                      <a16:colId xmlns:a16="http://schemas.microsoft.com/office/drawing/2014/main" val="852755925"/>
                    </a:ext>
                  </a:extLst>
                </a:gridCol>
                <a:gridCol w="780165">
                  <a:extLst>
                    <a:ext uri="{9D8B030D-6E8A-4147-A177-3AD203B41FA5}">
                      <a16:colId xmlns:a16="http://schemas.microsoft.com/office/drawing/2014/main" val="4065865635"/>
                    </a:ext>
                  </a:extLst>
                </a:gridCol>
                <a:gridCol w="7503825">
                  <a:extLst>
                    <a:ext uri="{9D8B030D-6E8A-4147-A177-3AD203B41FA5}">
                      <a16:colId xmlns:a16="http://schemas.microsoft.com/office/drawing/2014/main" val="41683273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dist">
                        <a:lnSpc>
                          <a:spcPts val="50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司事長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張彥良弟兄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57421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禮堂司事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鍾偉源弟兄、徐煥瓊姊妹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80316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副堂司事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王兆棠弟兄、趙明珠姊妹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37387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關顧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第四組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35055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獻花</a:t>
                      </a:r>
                      <a:r>
                        <a:rPr lang="en-US" altLang="zh-TW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/</a:t>
                      </a: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插花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spc="-1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鄺忠亮夫婦</a:t>
                      </a:r>
                      <a:r>
                        <a:rPr lang="en-US" altLang="zh-TW" sz="4800" b="1" spc="-1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/</a:t>
                      </a:r>
                      <a:r>
                        <a:rPr lang="zh-TW" altLang="en-US" sz="4800" b="1" spc="-1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蘇惠貞姊妹</a:t>
                      </a:r>
                      <a:endParaRPr lang="zh-HK" altLang="en-US" sz="4800" b="1" spc="-1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89608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點算奉獻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楚集輝理事、黃敬安理事、朱嘉謙部長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68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4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34DA18-733F-490D-4BE5-7A752447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8" name="圖片 7" descr="一張含有 天空, 戶外, 雲 的圖片&#10;&#10;AI 產生的內容可能不正確。">
            <a:extLst>
              <a:ext uri="{FF2B5EF4-FFF2-40B4-BE49-F238E27FC236}">
                <a16:creationId xmlns:a16="http://schemas.microsoft.com/office/drawing/2014/main" id="{443C6136-E9DA-C7A0-C003-62AC18B49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FF2C5C7-C211-8704-8816-AC47EDBCF150}"/>
              </a:ext>
            </a:extLst>
          </p:cNvPr>
          <p:cNvSpPr txBox="1"/>
          <p:nvPr/>
        </p:nvSpPr>
        <p:spPr>
          <a:xfrm>
            <a:off x="380997" y="145574"/>
            <a:ext cx="11079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zh-TW" altLang="en-US" sz="6000" b="1" u="sng" dirty="0">
                <a:solidFill>
                  <a:srgbClr val="FF0000"/>
                </a:solidFill>
                <a:effectLst/>
                <a:latin typeface="方正準圓" panose="02000000000000000000" pitchFamily="2" charset="-120"/>
                <a:ea typeface="方正準圓" panose="02000000000000000000" pitchFamily="2" charset="-120"/>
                <a:cs typeface="新細明體" panose="02020500000000000000" pitchFamily="18" charset="-120"/>
              </a:rPr>
              <a:t>下週兒童、少年崇拜預告</a:t>
            </a:r>
            <a:endParaRPr lang="en-US" altLang="zh-TW" sz="6000" b="1" u="sng" dirty="0">
              <a:solidFill>
                <a:srgbClr val="FF0000"/>
              </a:solidFill>
              <a:effectLst/>
              <a:latin typeface="方正準圓" panose="02000000000000000000" pitchFamily="2" charset="-120"/>
              <a:ea typeface="方正準圓" panose="02000000000000000000" pitchFamily="2" charset="-120"/>
              <a:cs typeface="新細明體" panose="02020500000000000000" pitchFamily="18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2ADD726-17BD-E367-D71A-FA32EEF10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809369"/>
              </p:ext>
            </p:extLst>
          </p:nvPr>
        </p:nvGraphicFramePr>
        <p:xfrm>
          <a:off x="380997" y="1201664"/>
          <a:ext cx="11262529" cy="551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330">
                  <a:extLst>
                    <a:ext uri="{9D8B030D-6E8A-4147-A177-3AD203B41FA5}">
                      <a16:colId xmlns:a16="http://schemas.microsoft.com/office/drawing/2014/main" val="852755925"/>
                    </a:ext>
                  </a:extLst>
                </a:gridCol>
                <a:gridCol w="776134">
                  <a:extLst>
                    <a:ext uri="{9D8B030D-6E8A-4147-A177-3AD203B41FA5}">
                      <a16:colId xmlns:a16="http://schemas.microsoft.com/office/drawing/2014/main" val="4065865635"/>
                    </a:ext>
                  </a:extLst>
                </a:gridCol>
                <a:gridCol w="7465065">
                  <a:extLst>
                    <a:ext uri="{9D8B030D-6E8A-4147-A177-3AD203B41FA5}">
                      <a16:colId xmlns:a16="http://schemas.microsoft.com/office/drawing/2014/main" val="41683273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dist">
                        <a:lnSpc>
                          <a:spcPts val="50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主席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鄔玉平導師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57421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領詩</a:t>
                      </a:r>
                      <a:r>
                        <a:rPr lang="en-US" altLang="zh-TW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/</a:t>
                      </a: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司琴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陳麗珠傳道、彭仲謙導師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80316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en-US" altLang="zh-TW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A</a:t>
                      </a: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班導師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鄔玉平導師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37387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en-US" altLang="zh-TW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B</a:t>
                      </a: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班導師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陳麗珠傳道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35055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en-US" altLang="zh-TW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C</a:t>
                      </a: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班導師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吳凱昕導師、李惠婷導師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89608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司事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曾樂仁弟兄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68294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音響</a:t>
                      </a:r>
                      <a:r>
                        <a:rPr lang="en-US" altLang="zh-TW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/PPT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5200"/>
                        </a:lnSpc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：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方正準圓" panose="02000000000000000000" pitchFamily="2" charset="-120"/>
                          <a:ea typeface="方正準圓" panose="02000000000000000000" pitchFamily="2" charset="-120"/>
                        </a:rPr>
                        <a:t>鄧為心弟兄、祝芷欣導師</a:t>
                      </a:r>
                      <a:endParaRPr lang="zh-HK" altLang="en-US" sz="4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方正準圓" panose="02000000000000000000" pitchFamily="2" charset="-120"/>
                        <a:ea typeface="方正準圓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407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2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DA614B-E41F-2078-CEF0-B019A5B9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49624C-2D93-7532-87B7-1B468EBDE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 descr="一張含有 窗戶, 室內, 建築物, 植物 的圖片&#10;&#10;自動產生的描述">
            <a:extLst>
              <a:ext uri="{FF2B5EF4-FFF2-40B4-BE49-F238E27FC236}">
                <a16:creationId xmlns:a16="http://schemas.microsoft.com/office/drawing/2014/main" id="{A50729D7-4C8D-9F9F-9068-8BDE79C41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r="11558" b="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4" descr="Shh Emoji [Free Download All Emojis] | Emoji Island">
            <a:extLst>
              <a:ext uri="{FF2B5EF4-FFF2-40B4-BE49-F238E27FC236}">
                <a16:creationId xmlns:a16="http://schemas.microsoft.com/office/drawing/2014/main" id="{05530B22-EEDD-504A-A88B-211175EC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2" y="2762822"/>
            <a:ext cx="3429251" cy="35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800EA64-AB54-F466-6BD0-E8E5AC0F73EF}"/>
              </a:ext>
            </a:extLst>
          </p:cNvPr>
          <p:cNvSpPr txBox="1"/>
          <p:nvPr/>
        </p:nvSpPr>
        <p:spPr>
          <a:xfrm>
            <a:off x="367496" y="840433"/>
            <a:ext cx="1020773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spcBef>
                <a:spcPts val="600"/>
              </a:spcBef>
            </a:pPr>
            <a:r>
              <a:rPr lang="zh-TW" altLang="en-US" sz="4400" b="1" u="sng" dirty="0">
                <a:solidFill>
                  <a:srgbClr val="0000CC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溫馨提示</a:t>
            </a:r>
            <a:r>
              <a:rPr lang="zh-TW" altLang="en-US" sz="4400" b="1" dirty="0">
                <a:solidFill>
                  <a:srgbClr val="0000CC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：崇拜開始前</a:t>
            </a:r>
            <a:endParaRPr lang="en-US" altLang="zh-TW" sz="4400" b="1" dirty="0">
              <a:solidFill>
                <a:srgbClr val="0000CC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600"/>
              </a:spcBef>
            </a:pPr>
            <a:r>
              <a:rPr lang="zh-TW" altLang="en-US" sz="4400" b="1" dirty="0">
                <a:solidFill>
                  <a:srgbClr val="0000CC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請將響鬧裝置關閉或調至靜音狀態</a:t>
            </a:r>
          </a:p>
        </p:txBody>
      </p:sp>
    </p:spTree>
    <p:extLst>
      <p:ext uri="{BB962C8B-B14F-4D97-AF65-F5344CB8AC3E}">
        <p14:creationId xmlns:p14="http://schemas.microsoft.com/office/powerpoint/2010/main" val="11207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美工圖案, 向量圖形 的圖片&#10;&#10;自動產生的描述">
            <a:extLst>
              <a:ext uri="{FF2B5EF4-FFF2-40B4-BE49-F238E27FC236}">
                <a16:creationId xmlns:a16="http://schemas.microsoft.com/office/drawing/2014/main" id="{3E622497-1944-4864-9B68-DD2016C45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775" b="13912"/>
          <a:stretch/>
        </p:blipFill>
        <p:spPr>
          <a:xfrm>
            <a:off x="0" y="0"/>
            <a:ext cx="12192000" cy="685597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EC941A9-5BE0-A4DA-6786-2A8973E235C7}"/>
              </a:ext>
            </a:extLst>
          </p:cNvPr>
          <p:cNvSpPr txBox="1"/>
          <p:nvPr/>
        </p:nvSpPr>
        <p:spPr>
          <a:xfrm>
            <a:off x="338184" y="371749"/>
            <a:ext cx="97028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ts val="300"/>
              </a:spcBef>
              <a:spcAft>
                <a:spcPts val="600"/>
              </a:spcAft>
            </a:pPr>
            <a:r>
              <a:rPr lang="zh-TW" altLang="en-US" sz="4400" b="1" spc="267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上主日奉獻袋：</a:t>
            </a:r>
            <a:r>
              <a:rPr lang="en-US" altLang="zh-TW" sz="4400" b="1" spc="267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$</a:t>
            </a:r>
          </a:p>
          <a:p>
            <a:pPr defTabSz="1219170">
              <a:spcBef>
                <a:spcPts val="300"/>
              </a:spcBef>
            </a:pPr>
            <a:r>
              <a:rPr lang="zh-TW" altLang="en-US" sz="4400" b="1" spc="267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上主日出席人數：</a:t>
            </a:r>
            <a:endParaRPr lang="en-US" altLang="zh-TW" sz="4400" b="1" spc="267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300"/>
              </a:spcBef>
            </a:pPr>
            <a:r>
              <a:rPr lang="en-US" altLang="zh-HK" sz="4400" b="1" spc="267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	</a:t>
            </a:r>
            <a:r>
              <a:rPr lang="zh-HK" altLang="en-US" sz="4400" b="1" spc="267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成人崇拜</a:t>
            </a:r>
            <a:r>
              <a:rPr lang="zh-TW" altLang="en-US" sz="4400" b="1" spc="267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：</a:t>
            </a:r>
            <a:r>
              <a:rPr lang="en-US" altLang="zh-TW" sz="4400" b="1" spc="267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156</a:t>
            </a:r>
            <a:r>
              <a:rPr lang="zh-HK" altLang="en-US" sz="4400" b="1" spc="267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人</a:t>
            </a:r>
            <a:endParaRPr lang="en-US" altLang="zh-HK" sz="4400" b="1" spc="267" dirty="0">
              <a:solidFill>
                <a:srgbClr val="FF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300"/>
              </a:spcBef>
            </a:pPr>
            <a:r>
              <a:rPr lang="en-US" altLang="zh-HK" sz="4400" b="1" spc="270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	</a:t>
            </a:r>
            <a:r>
              <a:rPr lang="zh-HK" altLang="en-US" sz="4400" b="1" spc="270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兒</a:t>
            </a:r>
            <a:r>
              <a:rPr lang="zh-TW" altLang="en-US" sz="4400" b="1" spc="270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少崇拜</a:t>
            </a:r>
            <a:r>
              <a:rPr lang="zh-HK" altLang="en-US" sz="4400" b="1" spc="267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：</a:t>
            </a:r>
            <a:r>
              <a:rPr lang="en-US" altLang="zh-HK" sz="4400" b="1" spc="267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44</a:t>
            </a:r>
            <a:r>
              <a:rPr lang="zh-HK" altLang="en-US" sz="4400" b="1" spc="267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人</a:t>
            </a:r>
            <a:endParaRPr lang="en-US" altLang="zh-TW" sz="4400" b="1" spc="267" dirty="0">
              <a:solidFill>
                <a:srgbClr val="FF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300"/>
              </a:spcBef>
            </a:pPr>
            <a:r>
              <a:rPr lang="en-US" altLang="zh-TW" sz="4400" b="1" spc="267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	</a:t>
            </a:r>
            <a:r>
              <a:rPr lang="zh-TW" altLang="en-US" sz="4400" b="1" spc="267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參與直播家庭：</a:t>
            </a:r>
            <a:r>
              <a:rPr lang="en-US" altLang="zh-TW" sz="4400" b="1" spc="267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24</a:t>
            </a:r>
            <a:r>
              <a:rPr lang="zh-HK" altLang="en-US" sz="4400" b="1" spc="267" dirty="0">
                <a:solidFill>
                  <a:srgbClr val="FF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個</a:t>
            </a:r>
            <a:endParaRPr lang="zh-TW" altLang="en-US" sz="4400" b="1" spc="267" dirty="0">
              <a:solidFill>
                <a:srgbClr val="FF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7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一張含有 箭 的圖片&#10;&#10;自動產生的描述">
            <a:extLst>
              <a:ext uri="{FF2B5EF4-FFF2-40B4-BE49-F238E27FC236}">
                <a16:creationId xmlns:a16="http://schemas.microsoft.com/office/drawing/2014/main" id="{92AFB204-4880-476D-9C24-AA517B64B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8" r="4470"/>
          <a:stretch/>
        </p:blipFill>
        <p:spPr>
          <a:xfrm>
            <a:off x="8772125" y="3429000"/>
            <a:ext cx="3160643" cy="342674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A853FFD-8810-4610-A96D-6BAED771DB64}"/>
              </a:ext>
            </a:extLst>
          </p:cNvPr>
          <p:cNvSpPr txBox="1"/>
          <p:nvPr/>
        </p:nvSpPr>
        <p:spPr>
          <a:xfrm>
            <a:off x="513232" y="604460"/>
            <a:ext cx="871204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spcBef>
                <a:spcPts val="800"/>
              </a:spcBef>
              <a:spcAft>
                <a:spcPts val="1200"/>
              </a:spcAft>
            </a:pPr>
            <a:r>
              <a:rPr lang="zh-TW" altLang="en-US" sz="5400" b="1" dirty="0">
                <a:ln w="0"/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歡迎各位新朋友、主內弟兄</a:t>
            </a:r>
            <a:endParaRPr lang="en-US" altLang="zh-TW" sz="5400" b="1" dirty="0">
              <a:ln w="0"/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algn="just" defTabSz="1219170">
              <a:spcAft>
                <a:spcPts val="1200"/>
              </a:spcAft>
            </a:pPr>
            <a:r>
              <a:rPr lang="zh-TW" altLang="en-US" sz="5400" b="1" dirty="0">
                <a:ln w="0"/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姊妹蒞臨本堂聚會。</a:t>
            </a:r>
            <a:endParaRPr lang="en-US" altLang="zh-TW" sz="5400" b="1" dirty="0">
              <a:ln w="0"/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algn="just" defTabSz="1219170">
              <a:spcAft>
                <a:spcPts val="1200"/>
              </a:spcAft>
            </a:pPr>
            <a:r>
              <a:rPr lang="zh-TW" altLang="en-US" sz="5400" b="1" dirty="0">
                <a:ln w="0"/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敬請留下芳名和地址以便聯</a:t>
            </a:r>
            <a:endParaRPr lang="en-US" altLang="zh-TW" sz="5400" b="1" dirty="0">
              <a:ln w="0"/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algn="just" defTabSz="1219170">
              <a:spcAft>
                <a:spcPts val="1200"/>
              </a:spcAft>
            </a:pPr>
            <a:r>
              <a:rPr lang="zh-TW" altLang="en-US" sz="5400" b="1" dirty="0">
                <a:ln w="0"/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絡散會後請留步交誼，加深</a:t>
            </a:r>
            <a:endParaRPr lang="en-US" altLang="zh-TW" sz="5400" b="1" dirty="0">
              <a:ln w="0"/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algn="just" defTabSz="1219170">
              <a:spcAft>
                <a:spcPts val="1200"/>
              </a:spcAft>
            </a:pPr>
            <a:r>
              <a:rPr lang="zh-TW" altLang="en-US" sz="5400" b="1" dirty="0">
                <a:ln w="0"/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彼此認識，願主賜福予你。</a:t>
            </a:r>
          </a:p>
        </p:txBody>
      </p:sp>
    </p:spTree>
    <p:extLst>
      <p:ext uri="{BB962C8B-B14F-4D97-AF65-F5344CB8AC3E}">
        <p14:creationId xmlns:p14="http://schemas.microsoft.com/office/powerpoint/2010/main" val="35016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E7FC4-4886-46CF-7EE6-316BB2426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9DB5717-0199-F6F8-2D3C-B2565EB6B0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sz="600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7200" b="1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同工消息</a:t>
            </a:r>
            <a:endParaRPr kumimoji="0" lang="zh-HK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35C7148C-A9EF-62B5-1E28-2AB9BB99CCAE}"/>
              </a:ext>
            </a:extLst>
          </p:cNvPr>
          <p:cNvSpPr txBox="1">
            <a:spLocks/>
          </p:cNvSpPr>
          <p:nvPr/>
        </p:nvSpPr>
        <p:spPr bwMode="auto">
          <a:xfrm>
            <a:off x="485921" y="1325563"/>
            <a:ext cx="11220157" cy="453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zh-TW" altLang="en-US" sz="6000" b="1" dirty="0">
                <a:solidFill>
                  <a:prstClr val="black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高桂芳傳道自</a:t>
            </a:r>
            <a:r>
              <a:rPr lang="en-US" altLang="zh-TW" sz="6000" b="1" dirty="0">
                <a:solidFill>
                  <a:prstClr val="black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2007</a:t>
            </a:r>
            <a:r>
              <a:rPr lang="zh-TW" altLang="en-US" sz="6000" b="1" dirty="0">
                <a:solidFill>
                  <a:prstClr val="black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年於本堂工作凡</a:t>
            </a:r>
            <a:r>
              <a:rPr lang="en-US" altLang="zh-TW" sz="6000" b="1" dirty="0">
                <a:solidFill>
                  <a:prstClr val="black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19</a:t>
            </a:r>
            <a:r>
              <a:rPr lang="zh-TW" altLang="en-US" sz="6000" b="1" dirty="0">
                <a:solidFill>
                  <a:prstClr val="black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年，將於今年</a:t>
            </a:r>
            <a:r>
              <a:rPr lang="en-US" altLang="zh-TW" sz="6000" b="1" dirty="0">
                <a:solidFill>
                  <a:prstClr val="black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3</a:t>
            </a:r>
            <a:r>
              <a:rPr lang="zh-TW" altLang="en-US" sz="6000" b="1" dirty="0">
                <a:solidFill>
                  <a:prstClr val="black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月底屆滿退休。感謝高傳道多年的辛勞與貢獻，願主帶領、賜福高傳道往後的生活與事奉。</a:t>
            </a:r>
          </a:p>
        </p:txBody>
      </p:sp>
    </p:spTree>
    <p:extLst>
      <p:ext uri="{BB962C8B-B14F-4D97-AF65-F5344CB8AC3E}">
        <p14:creationId xmlns:p14="http://schemas.microsoft.com/office/powerpoint/2010/main" val="8853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E7FC4-4886-46CF-7EE6-316BB2426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9DB5717-0199-F6F8-2D3C-B2565EB6B0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sz="600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7200" b="1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資助神學生</a:t>
            </a:r>
            <a:endParaRPr kumimoji="0" lang="zh-HK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35C7148C-A9EF-62B5-1E28-2AB9BB99CCAE}"/>
              </a:ext>
            </a:extLst>
          </p:cNvPr>
          <p:cNvSpPr txBox="1">
            <a:spLocks/>
          </p:cNvSpPr>
          <p:nvPr/>
        </p:nvSpPr>
        <p:spPr bwMode="auto">
          <a:xfrm>
            <a:off x="219457" y="1325563"/>
            <a:ext cx="11704319" cy="50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六堂資助神學生有定規，每月有一般資助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$4000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，另有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$4000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為實習金或保障金。如弟兄姊妹樂意在經濟上支持本堂神學生，本堂可以代收代支。查詢鄧子揚牧師。</a:t>
            </a:r>
          </a:p>
        </p:txBody>
      </p:sp>
    </p:spTree>
    <p:extLst>
      <p:ext uri="{BB962C8B-B14F-4D97-AF65-F5344CB8AC3E}">
        <p14:creationId xmlns:p14="http://schemas.microsoft.com/office/powerpoint/2010/main" val="27495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E7FC4-4886-46CF-7EE6-316BB2426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9DB5717-0199-F6F8-2D3C-B2565EB6B0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sz="600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zh-HK" sz="7200" b="1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差傳事</a:t>
            </a:r>
            <a:r>
              <a:rPr lang="zh-TW" altLang="en-US" sz="7200" b="1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報告：</a:t>
            </a:r>
            <a:r>
              <a:rPr lang="en-US" altLang="zh-TW" sz="7200" b="1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A</a:t>
            </a:r>
            <a:r>
              <a:rPr lang="zh-TW" altLang="en-US" sz="7200" b="1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區新春探訪招募</a:t>
            </a:r>
            <a:endParaRPr kumimoji="0" lang="zh-HK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35C7148C-A9EF-62B5-1E28-2AB9BB99CCAE}"/>
              </a:ext>
            </a:extLst>
          </p:cNvPr>
          <p:cNvSpPr txBox="1">
            <a:spLocks/>
          </p:cNvSpPr>
          <p:nvPr/>
        </p:nvSpPr>
        <p:spPr bwMode="auto">
          <a:xfrm>
            <a:off x="132080" y="1325563"/>
            <a:ext cx="12059920" cy="50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日期：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2026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年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 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月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19-21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日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(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四至六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)</a:t>
            </a:r>
            <a:endParaRPr lang="zh-TW" altLang="zh-HK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目的：探訪畢業生及家長</a:t>
            </a:r>
          </a:p>
          <a:p>
            <a:pPr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費用：本會會友津貼一半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(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約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800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元</a:t>
            </a:r>
            <a:r>
              <a:rPr lang="en-US" altLang="zh-HK" sz="6000" dirty="0"/>
              <a:t>)</a:t>
            </a:r>
          </a:p>
          <a:p>
            <a:pPr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名額：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20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人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>
              <a:buNone/>
            </a:pPr>
            <a:endParaRPr lang="zh-TW" altLang="en-US" sz="23900" b="1" dirty="0">
              <a:solidFill>
                <a:prstClr val="black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39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E7FC4-4886-46CF-7EE6-316BB2426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9DB5717-0199-F6F8-2D3C-B2565EB6B0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sz="600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zh-HK" sz="7200" b="1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差傳事</a:t>
            </a:r>
            <a:r>
              <a:rPr lang="zh-TW" altLang="en-US" sz="7200" b="1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報告：</a:t>
            </a:r>
            <a:r>
              <a:rPr lang="en-US" altLang="zh-TW" sz="7200" b="1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A</a:t>
            </a:r>
            <a:r>
              <a:rPr lang="zh-TW" altLang="en-US" sz="7200" b="1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區新春探訪招募</a:t>
            </a:r>
            <a:endParaRPr kumimoji="0" lang="zh-HK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35C7148C-A9EF-62B5-1E28-2AB9BB99CCAE}"/>
              </a:ext>
            </a:extLst>
          </p:cNvPr>
          <p:cNvSpPr txBox="1">
            <a:spLocks/>
          </p:cNvSpPr>
          <p:nvPr/>
        </p:nvSpPr>
        <p:spPr bwMode="auto">
          <a:xfrm>
            <a:off x="121920" y="1330326"/>
            <a:ext cx="11907520" cy="453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截止報名：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2026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年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1 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月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11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日</a:t>
            </a:r>
          </a:p>
          <a:p>
            <a:pPr>
              <a:buNone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集訓日期：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 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月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 3 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日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(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二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)</a:t>
            </a:r>
          </a:p>
          <a:p>
            <a:pPr>
              <a:buNone/>
            </a:pP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			</a:t>
            </a: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晚上</a:t>
            </a: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 8:00 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在元朗堂舉行</a:t>
            </a:r>
            <a:endParaRPr lang="zh-TW" altLang="en-US" sz="23900" b="1" dirty="0">
              <a:solidFill>
                <a:prstClr val="black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19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E7FC4-4886-46CF-7EE6-316BB2426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9DB5717-0199-F6F8-2D3C-B2565EB6B0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sz="600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7200" b="1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崇拜電子點名計劃</a:t>
            </a:r>
            <a:endParaRPr kumimoji="0" lang="zh-HK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35C7148C-A9EF-62B5-1E28-2AB9BB99CCAE}"/>
              </a:ext>
            </a:extLst>
          </p:cNvPr>
          <p:cNvSpPr txBox="1">
            <a:spLocks/>
          </p:cNvSpPr>
          <p:nvPr/>
        </p:nvSpPr>
        <p:spPr bwMode="auto">
          <a:xfrm>
            <a:off x="162560" y="1325563"/>
            <a:ext cx="11592560" cy="453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zh-TW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本堂推行電子點名統計出席人數，可用有讀卡器識別的晶片卡（八達通）進行登記。只會登記姓名和晶片號碼，不涉及個人資料，本計劃自由參與，欲參與可於司事枱登記。</a:t>
            </a:r>
            <a:endParaRPr lang="en-US" altLang="zh-TW" sz="54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just">
              <a:buNone/>
            </a:pPr>
            <a:r>
              <a:rPr lang="zh-TW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查詢：朱嘉謙部長</a:t>
            </a:r>
          </a:p>
        </p:txBody>
      </p:sp>
    </p:spTree>
    <p:extLst>
      <p:ext uri="{BB962C8B-B14F-4D97-AF65-F5344CB8AC3E}">
        <p14:creationId xmlns:p14="http://schemas.microsoft.com/office/powerpoint/2010/main" val="6105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D4A20-DADC-34D9-BDC3-E261C6E30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BD8F3A5-66B2-8561-C8C0-54AFE32EF9B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HK" sz="720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   </a:t>
            </a:r>
            <a:r>
              <a:rPr lang="zh-TW" altLang="en-US" sz="720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其他報告</a:t>
            </a:r>
            <a:endParaRPr kumimoji="0" lang="zh-TW" altLang="en-US" sz="1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2FFD7398-85CE-2B17-1FD6-C98967E5A016}"/>
              </a:ext>
            </a:extLst>
          </p:cNvPr>
          <p:cNvSpPr txBox="1">
            <a:spLocks/>
          </p:cNvSpPr>
          <p:nvPr/>
        </p:nvSpPr>
        <p:spPr bwMode="auto">
          <a:xfrm>
            <a:off x="883920" y="1325563"/>
            <a:ext cx="10688319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  <a:tabLst>
                <a:tab pos="985838" algn="l"/>
                <a:tab pos="1879600" algn="l"/>
              </a:tabLst>
              <a:defRPr/>
            </a:pPr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2026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年度「獻花及插花</a:t>
            </a:r>
            <a:r>
              <a:rPr lang="zh-HK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表」歡迎弟兄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姊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妹填寫，向神呈獻感恩頌讚。並已放於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禮堂司事枱。</a:t>
            </a:r>
          </a:p>
          <a:p>
            <a:pPr lvl="0" algn="just">
              <a:spcBef>
                <a:spcPct val="0"/>
              </a:spcBef>
              <a:buNone/>
              <a:tabLst>
                <a:tab pos="439738" algn="l"/>
                <a:tab pos="1879600" algn="l"/>
              </a:tabLst>
              <a:defRPr/>
            </a:pPr>
            <a:endParaRPr lang="zh-TW" altLang="en-US" sz="7200" b="1" dirty="0">
              <a:solidFill>
                <a:prstClr val="black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64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基督教的十字架，在美丽的天空照片-正版商用图片0e5md6-摄图新视界">
            <a:extLst>
              <a:ext uri="{FF2B5EF4-FFF2-40B4-BE49-F238E27FC236}">
                <a16:creationId xmlns:a16="http://schemas.microsoft.com/office/drawing/2014/main" id="{6FA5B44D-F8AD-0E4C-D162-98B1983B6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b="12713"/>
          <a:stretch>
            <a:fillRect/>
          </a:stretch>
        </p:blipFill>
        <p:spPr bwMode="auto">
          <a:xfrm flipH="1"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8C0FA8C-C542-0B58-7D13-B24D1A8159A5}"/>
              </a:ext>
            </a:extLst>
          </p:cNvPr>
          <p:cNvSpPr txBox="1"/>
          <p:nvPr/>
        </p:nvSpPr>
        <p:spPr>
          <a:xfrm>
            <a:off x="436880" y="330716"/>
            <a:ext cx="7517219" cy="619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Aft>
                <a:spcPts val="2400"/>
              </a:spcAft>
            </a:pPr>
            <a:r>
              <a:rPr lang="en-US" altLang="zh-TW" sz="6000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【</a:t>
            </a:r>
            <a:r>
              <a:rPr lang="zh-TW" altLang="en-US" sz="6000" b="1" spc="1333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三一</a:t>
            </a:r>
            <a:r>
              <a:rPr lang="zh-TW" altLang="en-US" sz="60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頌</a:t>
            </a:r>
            <a:r>
              <a:rPr lang="en-US" altLang="zh-TW" sz="6000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】</a:t>
            </a:r>
          </a:p>
          <a:p>
            <a:pPr algn="ctr" defTabSz="1219170">
              <a:spcBef>
                <a:spcPts val="400"/>
              </a:spcBef>
            </a:pPr>
            <a:r>
              <a:rPr lang="zh-TW" altLang="en-US" sz="60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普天之下萬國萬民  </a:t>
            </a:r>
            <a:endParaRPr lang="en-US" altLang="zh-TW" sz="6000" b="1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algn="ctr" defTabSz="1219170">
              <a:spcBef>
                <a:spcPts val="400"/>
              </a:spcBef>
            </a:pPr>
            <a:r>
              <a:rPr lang="zh-TW" altLang="en-US" sz="60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齊聲讚美父子聖靈</a:t>
            </a:r>
          </a:p>
          <a:p>
            <a:pPr algn="ctr" defTabSz="1219170">
              <a:spcBef>
                <a:spcPts val="400"/>
              </a:spcBef>
            </a:pPr>
            <a:r>
              <a:rPr lang="zh-TW" altLang="en-US" sz="60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三位一體同榮同尊   </a:t>
            </a:r>
            <a:endParaRPr lang="en-US" altLang="zh-TW" sz="6000" b="1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algn="ctr" defTabSz="1219170">
              <a:spcBef>
                <a:spcPts val="400"/>
              </a:spcBef>
            </a:pPr>
            <a:r>
              <a:rPr lang="zh-TW" altLang="en-US" sz="60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萬有之源萬福之本</a:t>
            </a:r>
            <a:endParaRPr lang="en-US" altLang="zh-TW" sz="6000" b="1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algn="ctr" defTabSz="1219170">
              <a:spcBef>
                <a:spcPts val="400"/>
              </a:spcBef>
            </a:pPr>
            <a:r>
              <a:rPr lang="zh-TW" altLang="en-US" sz="60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阿 們</a:t>
            </a:r>
          </a:p>
        </p:txBody>
      </p:sp>
    </p:spTree>
    <p:extLst>
      <p:ext uri="{BB962C8B-B14F-4D97-AF65-F5344CB8AC3E}">
        <p14:creationId xmlns:p14="http://schemas.microsoft.com/office/powerpoint/2010/main" val="41921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507AFC-855D-BCD3-B4D5-037813F7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.0326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D40230-FA24-9301-B514-F60BC3FCF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 descr="一張含有 風車 的圖片&#10;&#10;自動產生的描述">
            <a:extLst>
              <a:ext uri="{FF2B5EF4-FFF2-40B4-BE49-F238E27FC236}">
                <a16:creationId xmlns:a16="http://schemas.microsoft.com/office/drawing/2014/main" id="{57FC35D3-5B35-DA73-606F-AD0723A0FF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83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72F09D5-7431-0DFE-A091-2B70F1F7848C}"/>
              </a:ext>
            </a:extLst>
          </p:cNvPr>
          <p:cNvSpPr txBox="1"/>
          <p:nvPr/>
        </p:nvSpPr>
        <p:spPr>
          <a:xfrm>
            <a:off x="2433320" y="1027906"/>
            <a:ext cx="95250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zh-TW" altLang="en-US" sz="5067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               </a:t>
            </a:r>
            <a:r>
              <a:rPr lang="zh-TW" altLang="en-US" sz="6000" b="1" u="sng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崇 拜 公 約</a:t>
            </a:r>
            <a:endParaRPr lang="en-US" altLang="zh-TW" sz="6000" b="1" u="sng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/>
            <a:endParaRPr lang="en-US" altLang="zh-TW" sz="2000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600"/>
              </a:spcBef>
              <a:spcAft>
                <a:spcPts val="600"/>
              </a:spcAft>
            </a:pPr>
            <a:r>
              <a:rPr lang="zh-TW" altLang="en-US" sz="43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約會神：非不得已請勿遲到或早退</a:t>
            </a:r>
            <a:endParaRPr lang="en-US" altLang="zh-TW" sz="4300" b="1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600"/>
              </a:spcBef>
              <a:spcAft>
                <a:spcPts val="600"/>
              </a:spcAft>
            </a:pPr>
            <a:r>
              <a:rPr lang="zh-TW" altLang="en-US" sz="43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迎見神：提早赴會安靜就坐預備心靈</a:t>
            </a:r>
            <a:endParaRPr lang="en-US" altLang="zh-TW" sz="4300" b="1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600"/>
              </a:spcBef>
              <a:spcAft>
                <a:spcPts val="600"/>
              </a:spcAft>
            </a:pPr>
            <a:r>
              <a:rPr lang="zh-TW" altLang="en-US" sz="43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親近神：衣著務要端莊整潔以示虔誠</a:t>
            </a:r>
            <a:endParaRPr lang="en-US" altLang="zh-TW" sz="4300" b="1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600"/>
              </a:spcBef>
              <a:spcAft>
                <a:spcPts val="600"/>
              </a:spcAft>
            </a:pPr>
            <a:r>
              <a:rPr lang="zh-TW" altLang="en-US" sz="4300" b="1" dirty="0">
                <a:solidFill>
                  <a:srgbClr val="000000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Arial" panose="020B0604020202020204" pitchFamily="34" charset="0"/>
              </a:rPr>
              <a:t>敬拜神：人人皆同心參與各項程序</a:t>
            </a:r>
            <a:endParaRPr lang="en-US" altLang="zh-TW" sz="4300" b="1" dirty="0">
              <a:solidFill>
                <a:srgbClr val="000000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  <a:p>
            <a:pPr defTabSz="1219170">
              <a:spcBef>
                <a:spcPts val="600"/>
              </a:spcBef>
            </a:pPr>
            <a:endParaRPr lang="en-US" altLang="zh-TW" sz="1000" dirty="0">
              <a:solidFill>
                <a:srgbClr val="0000CC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7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0全新新年讀經計畫讓你更親近神">
            <a:extLst>
              <a:ext uri="{FF2B5EF4-FFF2-40B4-BE49-F238E27FC236}">
                <a16:creationId xmlns:a16="http://schemas.microsoft.com/office/drawing/2014/main" id="{86C11472-2FB0-8963-073E-BDB961F0D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08"/>
          <a:stretch>
            <a:fillRect/>
          </a:stretch>
        </p:blipFill>
        <p:spPr bwMode="auto">
          <a:xfrm>
            <a:off x="0" y="4297680"/>
            <a:ext cx="121920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0DEB3461-0A87-4E53-B7DA-30D42BA14C73}"/>
              </a:ext>
            </a:extLst>
          </p:cNvPr>
          <p:cNvSpPr txBox="1">
            <a:spLocks/>
          </p:cNvSpPr>
          <p:nvPr/>
        </p:nvSpPr>
        <p:spPr bwMode="auto">
          <a:xfrm>
            <a:off x="1122238" y="2055864"/>
            <a:ext cx="10414884" cy="157787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zh-TW" altLang="zh-HK" sz="6000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DAA8418-7EFF-E21B-E621-0500C3D2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668327"/>
            <a:ext cx="9443720" cy="1282394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讀  經</a:t>
            </a:r>
            <a:endParaRPr lang="zh-HK" altLang="en-US" sz="7200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2" name="標題 2">
            <a:extLst>
              <a:ext uri="{FF2B5EF4-FFF2-40B4-BE49-F238E27FC236}">
                <a16:creationId xmlns:a16="http://schemas.microsoft.com/office/drawing/2014/main" id="{6A14FB18-713B-ADCA-7B84-A77876491E50}"/>
              </a:ext>
            </a:extLst>
          </p:cNvPr>
          <p:cNvSpPr txBox="1">
            <a:spLocks/>
          </p:cNvSpPr>
          <p:nvPr/>
        </p:nvSpPr>
        <p:spPr>
          <a:xfrm>
            <a:off x="1374140" y="2055864"/>
            <a:ext cx="9443720" cy="1282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詩篇</a:t>
            </a:r>
            <a:r>
              <a:rPr lang="en-US" altLang="zh-TW" sz="6000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100</a:t>
            </a:r>
            <a:r>
              <a:rPr lang="zh-TW" altLang="en-US" sz="6000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</a:t>
            </a:r>
            <a:r>
              <a:rPr lang="en-US" altLang="zh-TW" sz="6000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1-5</a:t>
            </a:r>
            <a:endParaRPr lang="zh-HK" altLang="en-US" sz="6000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33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2A1CFE4-7ACF-717F-53F2-A58830FB95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   詩篇</a:t>
            </a:r>
            <a:r>
              <a:rPr lang="en-US" altLang="zh-TW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100</a:t>
            </a:r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：</a:t>
            </a:r>
            <a:r>
              <a:rPr lang="en-US" altLang="zh-TW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1-2</a:t>
            </a:r>
            <a:endParaRPr lang="en-US" altLang="zh-HK" sz="7200" b="1" spc="-70" dirty="0">
              <a:solidFill>
                <a:schemeClr val="bg1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D155237-4385-3E23-45D7-0F882A1924B8}"/>
              </a:ext>
            </a:extLst>
          </p:cNvPr>
          <p:cNvSpPr txBox="1"/>
          <p:nvPr/>
        </p:nvSpPr>
        <p:spPr>
          <a:xfrm>
            <a:off x="961539" y="1448627"/>
            <a:ext cx="99881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0588" indent="-890588">
              <a:spcAft>
                <a:spcPts val="1200"/>
              </a:spcAft>
              <a:buAutoNum type="arabicPlain"/>
            </a:pPr>
            <a:r>
              <a:rPr lang="zh-TW" altLang="en-US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普天下當向耶和華歡呼！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890588" indent="-890588">
              <a:spcAft>
                <a:spcPts val="1200"/>
              </a:spcAft>
              <a:buFontTx/>
              <a:buAutoNum type="arabicPlain"/>
            </a:pP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你們當樂意事奉耶和華，</a:t>
            </a:r>
            <a:endParaRPr lang="en-US" altLang="zh-TW" sz="6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890588" indent="-890588">
              <a:spcAft>
                <a:spcPts val="1200"/>
              </a:spcAft>
            </a:pP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當來向他歌唱！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663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2A1CFE4-7ACF-717F-53F2-A58830FB95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   詩篇</a:t>
            </a:r>
            <a:r>
              <a:rPr lang="en-US" altLang="zh-TW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100</a:t>
            </a:r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：</a:t>
            </a:r>
            <a:r>
              <a:rPr lang="en-US" altLang="zh-TW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3</a:t>
            </a:r>
            <a:endParaRPr lang="en-US" altLang="zh-HK" sz="7200" b="1" spc="-70" dirty="0">
              <a:solidFill>
                <a:schemeClr val="bg1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D155237-4385-3E23-45D7-0F882A1924B8}"/>
              </a:ext>
            </a:extLst>
          </p:cNvPr>
          <p:cNvSpPr txBox="1"/>
          <p:nvPr/>
        </p:nvSpPr>
        <p:spPr>
          <a:xfrm>
            <a:off x="961539" y="1448627"/>
            <a:ext cx="96987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3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你們當曉得耶和華是神！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我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們是他造的，也是屬他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的；我們是他的民，也是</a:t>
            </a:r>
            <a:r>
              <a:rPr lang="en-US" altLang="zh-TW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他草場的羊。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582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2A1CFE4-7ACF-717F-53F2-A58830FB95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   詩篇</a:t>
            </a:r>
            <a:r>
              <a:rPr lang="en-US" altLang="zh-TW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100</a:t>
            </a:r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：</a:t>
            </a:r>
            <a:r>
              <a:rPr lang="en-US" altLang="zh-TW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4</a:t>
            </a:r>
            <a:endParaRPr lang="en-US" altLang="zh-HK" sz="7200" b="1" spc="-70" dirty="0">
              <a:solidFill>
                <a:schemeClr val="bg1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D155237-4385-3E23-45D7-0F882A1924B8}"/>
              </a:ext>
            </a:extLst>
          </p:cNvPr>
          <p:cNvSpPr txBox="1"/>
          <p:nvPr/>
        </p:nvSpPr>
        <p:spPr>
          <a:xfrm>
            <a:off x="961539" y="1448627"/>
            <a:ext cx="95482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0" indent="-984250" algn="just"/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4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當稱謝進入他的門；當讚美進入他的院。當感謝他，稱頌他的名！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14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2A1CFE4-7ACF-717F-53F2-A58830FB95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   詩篇</a:t>
            </a:r>
            <a:r>
              <a:rPr lang="en-US" altLang="zh-TW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100</a:t>
            </a:r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：</a:t>
            </a:r>
            <a:r>
              <a:rPr lang="en-US" altLang="zh-TW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5</a:t>
            </a:r>
            <a:endParaRPr lang="en-US" altLang="zh-HK" sz="7200" b="1" spc="-70" dirty="0">
              <a:solidFill>
                <a:schemeClr val="bg1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D155237-4385-3E23-45D7-0F882A1924B8}"/>
              </a:ext>
            </a:extLst>
          </p:cNvPr>
          <p:cNvSpPr txBox="1"/>
          <p:nvPr/>
        </p:nvSpPr>
        <p:spPr>
          <a:xfrm>
            <a:off x="961540" y="1448627"/>
            <a:ext cx="95251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0" indent="-984250" algn="just"/>
            <a:r>
              <a:rPr lang="en-US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5	</a:t>
            </a:r>
            <a:r>
              <a:rPr lang="zh-TW" altLang="zh-HK" sz="6000" dirty="0">
                <a:latin typeface="方正準圓" panose="02000000000000000000" pitchFamily="2" charset="-120"/>
                <a:ea typeface="方正準圓" panose="02000000000000000000" pitchFamily="2" charset="-120"/>
              </a:rPr>
              <a:t>因為耶和華本為善。他的慈愛存到永遠；他的信實直到萬代。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03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41CE0B0-1D5D-4E67-B123-6387CDED28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金句：路加福音 </a:t>
            </a:r>
            <a:r>
              <a:rPr lang="en-US" altLang="zh-TW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4</a:t>
            </a:r>
            <a:r>
              <a:rPr lang="zh-TW" altLang="en-US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：</a:t>
            </a:r>
            <a:r>
              <a:rPr lang="en-US" altLang="zh-TW" sz="7200" b="1" spc="-70" dirty="0">
                <a:solidFill>
                  <a:schemeClr val="bg1"/>
                </a:solidFill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18-19</a:t>
            </a:r>
            <a:endParaRPr lang="en-US" altLang="zh-HK" sz="7200" b="1" spc="-70" dirty="0">
              <a:solidFill>
                <a:schemeClr val="bg1"/>
              </a:solidFill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31042AE-635F-71C4-4241-4BB645D587F1}"/>
              </a:ext>
            </a:extLst>
          </p:cNvPr>
          <p:cNvSpPr txBox="1">
            <a:spLocks/>
          </p:cNvSpPr>
          <p:nvPr/>
        </p:nvSpPr>
        <p:spPr bwMode="auto">
          <a:xfrm>
            <a:off x="298939" y="1325563"/>
            <a:ext cx="11893061" cy="46067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84250" indent="-984250" algn="l"/>
            <a:r>
              <a:rPr lang="en-US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18	</a:t>
            </a:r>
            <a:r>
              <a:rPr lang="zh-TW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主的靈在我身上，因為他用膏膏我，叫我傳福音給貧窮的人；差遣我報告：被擄的得釋放，瞎眼的得看見，叫那受壓制的得自由，</a:t>
            </a:r>
          </a:p>
          <a:p>
            <a:pPr marL="984250" indent="-984250" algn="l"/>
            <a:r>
              <a:rPr lang="en-US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19	</a:t>
            </a:r>
            <a:r>
              <a:rPr lang="zh-TW" altLang="zh-HK" sz="5400" dirty="0">
                <a:latin typeface="方正準圓" panose="02000000000000000000" pitchFamily="2" charset="-120"/>
                <a:ea typeface="方正準圓" panose="02000000000000000000" pitchFamily="2" charset="-120"/>
              </a:rPr>
              <a:t>報告神悅納人的禧年。</a:t>
            </a:r>
          </a:p>
        </p:txBody>
      </p:sp>
    </p:spTree>
    <p:extLst>
      <p:ext uri="{BB962C8B-B14F-4D97-AF65-F5344CB8AC3E}">
        <p14:creationId xmlns:p14="http://schemas.microsoft.com/office/powerpoint/2010/main" val="13737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19950</TotalTime>
  <Words>1075</Words>
  <Application>Microsoft Office PowerPoint</Application>
  <PresentationFormat>寬螢幕</PresentationFormat>
  <Paragraphs>148</Paragraphs>
  <Slides>28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4" baseType="lpstr">
      <vt:lpstr>方正準圓</vt:lpstr>
      <vt:lpstr>華康榜書體W8</vt:lpstr>
      <vt:lpstr>Arial</vt:lpstr>
      <vt:lpstr>Calibri</vt:lpstr>
      <vt:lpstr>Calibri Light</vt:lpstr>
      <vt:lpstr>Office 佈景主題</vt:lpstr>
      <vt:lpstr>PowerPoint 簡報</vt:lpstr>
      <vt:lpstr>PowerPoint 簡報</vt:lpstr>
      <vt:lpstr>.0326</vt:lpstr>
      <vt:lpstr>讀  經</vt:lpstr>
      <vt:lpstr>PowerPoint 簡報</vt:lpstr>
      <vt:lpstr>PowerPoint 簡報</vt:lpstr>
      <vt:lpstr>PowerPoint 簡報</vt:lpstr>
      <vt:lpstr>PowerPoint 簡報</vt:lpstr>
      <vt:lpstr>PowerPoint 簡報</vt:lpstr>
      <vt:lpstr>世頌396  當樂意事奉主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Windy Wong</dc:creator>
  <cp:lastModifiedBy>HSKLLC Admin</cp:lastModifiedBy>
  <cp:revision>1890</cp:revision>
  <cp:lastPrinted>2025-11-08T09:52:53Z</cp:lastPrinted>
  <dcterms:created xsi:type="dcterms:W3CDTF">2023-03-16T06:25:13Z</dcterms:created>
  <dcterms:modified xsi:type="dcterms:W3CDTF">2026-01-10T07:03:38Z</dcterms:modified>
</cp:coreProperties>
</file>